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3" r:id="rId2"/>
    <p:sldId id="280" r:id="rId3"/>
    <p:sldId id="281" r:id="rId4"/>
    <p:sldId id="291" r:id="rId5"/>
    <p:sldId id="290" r:id="rId6"/>
    <p:sldId id="283" r:id="rId7"/>
    <p:sldId id="285" r:id="rId8"/>
    <p:sldId id="286" r:id="rId9"/>
    <p:sldId id="292" r:id="rId10"/>
    <p:sldId id="287" r:id="rId11"/>
    <p:sldId id="288" r:id="rId12"/>
    <p:sldId id="28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指针与数组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6.3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915214"/>
            <a:ext cx="666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指针与数组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指向行的指针变量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2724075" y="2354555"/>
            <a:ext cx="6487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二维数组的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是一个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指向行的指针常量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，数组名就表示二维数组的首地址。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int b[2][2];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&amp;b[0]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等价，而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可以看作是由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个元素组成的一维数组，即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[2]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类型。因此，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b+1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将跳过一个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，指向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b[1]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2456652" y="2035893"/>
            <a:ext cx="7274496" cy="4143526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98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987389" y="2319718"/>
            <a:ext cx="8317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中，二维数组的首地址可以用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指向行的指针变量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来保存，然后就可以用该变量操作二维数组。其定义形式为：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(*&lt;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指针变量名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&gt;)[&lt;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行长度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&gt;];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行长度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是指该指针变量所指向的二维数组中每行元素的数量（即列数）。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54399" y="2022230"/>
            <a:ext cx="9210177" cy="3534508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4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3C8D999D-889A-4F29-A616-6C7D2AA3D03E}"/>
              </a:ext>
            </a:extLst>
          </p:cNvPr>
          <p:cNvSpPr txBox="1"/>
          <p:nvPr/>
        </p:nvSpPr>
        <p:spPr>
          <a:xfrm>
            <a:off x="2315696" y="2308190"/>
            <a:ext cx="72117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b[2][2] = {{5,6}, {7,8}};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(*p)[2];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j;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 = b;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&lt;2;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for (j=0; j&lt;2;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j++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&lt;&lt;"b["&lt;&lt;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&lt;&lt;"]["&lt;&lt;j&lt;&lt;"]="&lt;&lt;p[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C6B8D53-038D-4881-AA7E-C51E08037981}"/>
              </a:ext>
            </a:extLst>
          </p:cNvPr>
          <p:cNvGrpSpPr/>
          <p:nvPr/>
        </p:nvGrpSpPr>
        <p:grpSpPr>
          <a:xfrm>
            <a:off x="1273865" y="2125293"/>
            <a:ext cx="9400758" cy="4474290"/>
            <a:chOff x="4188196" y="2127479"/>
            <a:chExt cx="3910692" cy="3650794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6257E1BC-24B0-4C70-85FF-53D5C16F3C86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3" name="任意多边形 93">
                <a:extLst>
                  <a:ext uri="{FF2B5EF4-FFF2-40B4-BE49-F238E27FC236}">
                    <a16:creationId xmlns:a16="http://schemas.microsoft.com/office/drawing/2014/main" id="{A7804689-A934-4A14-A981-4FD07262D0CE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EA70A5BC-7758-4F51-8537-7D43D42D10D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C8AD93EB-A2FC-409F-BDC9-83FE5C861DEB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任意多边形 93">
                <a:extLst>
                  <a:ext uri="{FF2B5EF4-FFF2-40B4-BE49-F238E27FC236}">
                    <a16:creationId xmlns:a16="http://schemas.microsoft.com/office/drawing/2014/main" id="{64A4692C-1830-434E-9805-9167149FD6B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任意多边形 93">
                <a:extLst>
                  <a:ext uri="{FF2B5EF4-FFF2-40B4-BE49-F238E27FC236}">
                    <a16:creationId xmlns:a16="http://schemas.microsoft.com/office/drawing/2014/main" id="{F9544720-5B30-475D-9E3F-1696FC42BC4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DFEEF24-A72E-4DC3-B9A9-58AA2ED4DE5B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27DCA342-06BC-4079-AAAC-43CBC7D7459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0785D976-3415-4B18-81E7-40F263159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14953C29-2365-412B-8A24-D0A42DE1C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3F10543-7EC8-478A-992F-E3E1EF0D6E58}"/>
              </a:ext>
            </a:extLst>
          </p:cNvPr>
          <p:cNvGrpSpPr/>
          <p:nvPr/>
        </p:nvGrpSpPr>
        <p:grpSpPr>
          <a:xfrm>
            <a:off x="425599" y="943242"/>
            <a:ext cx="10823655" cy="1118060"/>
            <a:chOff x="425599" y="943242"/>
            <a:chExt cx="10823655" cy="111806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9254BB1-1A4F-45D7-A74C-3E4B07D65155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流程图: 手动输入 31">
              <a:extLst>
                <a:ext uri="{FF2B5EF4-FFF2-40B4-BE49-F238E27FC236}">
                  <a16:creationId xmlns:a16="http://schemas.microsoft.com/office/drawing/2014/main" id="{7A2FB77A-2E7B-44E6-A098-FC595ECF9F48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15E977C-1721-492E-B574-06C0DC4D47AD}"/>
                </a:ext>
              </a:extLst>
            </p:cNvPr>
            <p:cNvSpPr txBox="1"/>
            <p:nvPr/>
          </p:nvSpPr>
          <p:spPr>
            <a:xfrm>
              <a:off x="425599" y="1230305"/>
              <a:ext cx="16964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</a:p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9FEDF5-697B-4D0B-A28F-0DF6F47329B8}"/>
                </a:ext>
              </a:extLst>
            </p:cNvPr>
            <p:cNvSpPr txBox="1"/>
            <p:nvPr/>
          </p:nvSpPr>
          <p:spPr>
            <a:xfrm>
              <a:off x="2230495" y="1205768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zh-CN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指向行的指针变量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操作二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维数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组</a:t>
              </a:r>
              <a:r>
                <a:rPr lang="zh-CN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26D7AD9-AA98-4BCE-9FAE-726CAA263A88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EB2D00F6-467B-4062-8C09-EFF5B6FB4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E0F398FE-31AC-4C9D-AA50-EF1374905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54E5654-983D-4451-80E7-0E925B475ECB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3AAFE039-3C7D-4FD7-BB89-ABD4EEB15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E2A3E779-7EA8-4964-A154-79D7BF14B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930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76731" y="3158457"/>
            <a:ext cx="8938759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定义数组后，系统会为其分配内存空间。这些内存空间具有地址。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54398" y="2691467"/>
            <a:ext cx="9210177" cy="1756776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31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7223404" y="3568445"/>
            <a:ext cx="2756574" cy="1626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如果有：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int *p1;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p1=a;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E9DED2FD-A696-4FD1-8E34-5C629957F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60" b="19329"/>
          <a:stretch/>
        </p:blipFill>
        <p:spPr bwMode="auto">
          <a:xfrm>
            <a:off x="1548724" y="2509999"/>
            <a:ext cx="4159056" cy="369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D859F4-B26C-44C9-BBEA-C77E6795D8BC}"/>
              </a:ext>
            </a:extLst>
          </p:cNvPr>
          <p:cNvGrpSpPr/>
          <p:nvPr/>
        </p:nvGrpSpPr>
        <p:grpSpPr>
          <a:xfrm>
            <a:off x="388834" y="943242"/>
            <a:ext cx="10793045" cy="1314792"/>
            <a:chOff x="388834" y="943242"/>
            <a:chExt cx="10793045" cy="131479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4785B0-5A05-49EE-B6D6-210C80EACE99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手动输入 17">
              <a:extLst>
                <a:ext uri="{FF2B5EF4-FFF2-40B4-BE49-F238E27FC236}">
                  <a16:creationId xmlns:a16="http://schemas.microsoft.com/office/drawing/2014/main" id="{4CFDF8E3-736D-4D20-B776-EB897CB667EB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04FC-CD33-4717-9214-CC371A3641AF}"/>
                </a:ext>
              </a:extLst>
            </p:cNvPr>
            <p:cNvSpPr txBox="1"/>
            <p:nvPr/>
          </p:nvSpPr>
          <p:spPr>
            <a:xfrm>
              <a:off x="388834" y="1230305"/>
              <a:ext cx="1702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5B8BA1-866F-4DBE-AEFB-B407EC0893EA}"/>
                </a:ext>
              </a:extLst>
            </p:cNvPr>
            <p:cNvSpPr txBox="1"/>
            <p:nvPr/>
          </p:nvSpPr>
          <p:spPr>
            <a:xfrm>
              <a:off x="2163120" y="1057705"/>
              <a:ext cx="90187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 a[4];</a:t>
              </a:r>
            </a:p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定义一个一维数组后，系统会为其分配内存空间，如下图所示。</a:t>
              </a: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81CF82F-AF06-46B9-9A29-209BC02240C1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1803D0E-9CA0-49C3-940F-AC98A1B85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1EA3115-A73F-4F78-9ACC-1060EC78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EB6F4A6-2556-447D-98A0-4BE75C2047DA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C9CF510D-FBCC-40C9-8FC4-179046685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AE3AA61-CEE8-415E-8CE7-A77D34C02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15FD08E-4D98-48DE-AFD0-83E5C64478BD}"/>
              </a:ext>
            </a:extLst>
          </p:cNvPr>
          <p:cNvGrpSpPr/>
          <p:nvPr/>
        </p:nvGrpSpPr>
        <p:grpSpPr>
          <a:xfrm>
            <a:off x="1355418" y="2147357"/>
            <a:ext cx="4590953" cy="4408269"/>
            <a:chOff x="4188196" y="2127479"/>
            <a:chExt cx="3910692" cy="365079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D707E46-6889-4B1F-AB4C-5D879C4150F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BA2A58D2-B38F-4CAB-8E2A-1D240F4FC6E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9E733BB1-9DC5-4550-ADF1-FEDD2C034C02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C0B24873-BB3F-4E8D-B375-C04C8D33A42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10365D77-73CF-4D40-82B1-09A24B90DD0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id="{8753815F-607B-4FC0-A25A-075009017C48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7C84AF-3AA5-4AD5-96F2-4B6A888390E2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C713DB2-C2C9-4026-8754-769A1CA49AA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F5BF9CC-1FCA-43C3-919D-BD992A7AE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363E99A-06B5-436F-85C3-27B3F9CA8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D8DBE20-EDA9-454D-9A21-563BFB198044}"/>
              </a:ext>
            </a:extLst>
          </p:cNvPr>
          <p:cNvGrpSpPr/>
          <p:nvPr/>
        </p:nvGrpSpPr>
        <p:grpSpPr>
          <a:xfrm rot="10800000" flipH="1">
            <a:off x="6848400" y="3230996"/>
            <a:ext cx="3402488" cy="2342011"/>
            <a:chOff x="850264" y="744293"/>
            <a:chExt cx="11341335" cy="634462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8A79208-59D7-4CB4-87A2-931405A26766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57" name="任意多边形 3">
                <a:extLst>
                  <a:ext uri="{FF2B5EF4-FFF2-40B4-BE49-F238E27FC236}">
                    <a16:creationId xmlns:a16="http://schemas.microsoft.com/office/drawing/2014/main" id="{0B80D167-94A9-4E46-82CA-E5C3CF90E1F1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ADB9F9F3-30D4-4590-84CF-79FB16636C0D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59" name="平行四边形 58">
                  <a:extLst>
                    <a:ext uri="{FF2B5EF4-FFF2-40B4-BE49-F238E27FC236}">
                      <a16:creationId xmlns:a16="http://schemas.microsoft.com/office/drawing/2014/main" id="{BA325FE6-DC74-4C10-8912-CE38627FDE4D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0" name="平行四边形 59">
                  <a:extLst>
                    <a:ext uri="{FF2B5EF4-FFF2-40B4-BE49-F238E27FC236}">
                      <a16:creationId xmlns:a16="http://schemas.microsoft.com/office/drawing/2014/main" id="{007286FF-99C8-4AF4-A21F-48E676BA3C87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1" name="平行四边形 60">
                  <a:extLst>
                    <a:ext uri="{FF2B5EF4-FFF2-40B4-BE49-F238E27FC236}">
                      <a16:creationId xmlns:a16="http://schemas.microsoft.com/office/drawing/2014/main" id="{AA0A8060-4740-49F6-BC08-14F92441EF78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7BF7EB3-C4DB-473E-953D-2954E7C74417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7B72BB7E-2A27-470A-8BA2-64E82457954F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0B602F8B-4F68-412A-9B0F-E916A59C4A7A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9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B8BFF96-4117-498C-B40D-797E8786D4A3}"/>
              </a:ext>
            </a:extLst>
          </p:cNvPr>
          <p:cNvGrpSpPr/>
          <p:nvPr/>
        </p:nvGrpSpPr>
        <p:grpSpPr>
          <a:xfrm>
            <a:off x="388834" y="950401"/>
            <a:ext cx="10855931" cy="1675444"/>
            <a:chOff x="388834" y="950401"/>
            <a:chExt cx="10855931" cy="167544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54785B0-5A05-49EE-B6D6-210C80EACE99}"/>
                </a:ext>
              </a:extLst>
            </p:cNvPr>
            <p:cNvSpPr/>
            <p:nvPr/>
          </p:nvSpPr>
          <p:spPr>
            <a:xfrm>
              <a:off x="749027" y="984582"/>
              <a:ext cx="10394688" cy="133510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流程图: 手动输入 17">
              <a:extLst>
                <a:ext uri="{FF2B5EF4-FFF2-40B4-BE49-F238E27FC236}">
                  <a16:creationId xmlns:a16="http://schemas.microsoft.com/office/drawing/2014/main" id="{4CFDF8E3-736D-4D20-B776-EB897CB667EB}"/>
                </a:ext>
              </a:extLst>
            </p:cNvPr>
            <p:cNvSpPr/>
            <p:nvPr/>
          </p:nvSpPr>
          <p:spPr>
            <a:xfrm rot="5400000">
              <a:off x="898073" y="1015570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3F04FC-CD33-4717-9214-CC371A3641AF}"/>
                </a:ext>
              </a:extLst>
            </p:cNvPr>
            <p:cNvSpPr txBox="1"/>
            <p:nvPr/>
          </p:nvSpPr>
          <p:spPr>
            <a:xfrm>
              <a:off x="388834" y="1451680"/>
              <a:ext cx="170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例如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55B8BA1-866F-4DBE-AEFB-B407EC0893EA}"/>
                </a:ext>
              </a:extLst>
            </p:cNvPr>
            <p:cNvSpPr txBox="1"/>
            <p:nvPr/>
          </p:nvSpPr>
          <p:spPr>
            <a:xfrm>
              <a:off x="2226006" y="1056185"/>
              <a:ext cx="90187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int  b[2][2]; </a:t>
              </a:r>
            </a:p>
            <a:p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定义一个二维数组后，系统也会为其分配内存空间。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二维数组中的元素在内存中按照</a:t>
              </a:r>
              <a:r>
                <a: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先行后列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的方式进行存储，如下图所示。</a:t>
              </a:r>
            </a:p>
            <a:p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81CF82F-AF06-46B9-9A29-209BC02240C1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1803D0E-9CA0-49C3-940F-AC98A1B85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1EA3115-A73F-4F78-9ACC-1060EC788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EB6F4A6-2556-447D-98A0-4BE75C2047DA}"/>
                </a:ext>
              </a:extLst>
            </p:cNvPr>
            <p:cNvGrpSpPr/>
            <p:nvPr/>
          </p:nvGrpSpPr>
          <p:grpSpPr>
            <a:xfrm rot="5400000">
              <a:off x="11009166" y="2191441"/>
              <a:ext cx="152814" cy="165397"/>
              <a:chOff x="6186411" y="1028702"/>
              <a:chExt cx="152814" cy="165397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C9CF510D-FBCC-40C9-8FC4-179046685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AAE3AA61-CEE8-415E-8CE7-A77D34C02D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15FD08E-4D98-48DE-AFD0-83E5C64478BD}"/>
              </a:ext>
            </a:extLst>
          </p:cNvPr>
          <p:cNvGrpSpPr/>
          <p:nvPr/>
        </p:nvGrpSpPr>
        <p:grpSpPr>
          <a:xfrm>
            <a:off x="1617044" y="2418721"/>
            <a:ext cx="5259138" cy="4408269"/>
            <a:chOff x="4188196" y="2127479"/>
            <a:chExt cx="3910692" cy="365079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D707E46-6889-4B1F-AB4C-5D879C4150F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BA2A58D2-B38F-4CAB-8E2A-1D240F4FC6E7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9E733BB1-9DC5-4550-ADF1-FEDD2C034C02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C0B24873-BB3F-4E8D-B375-C04C8D33A427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10365D77-73CF-4D40-82B1-09A24B90DD07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id="{8753815F-607B-4FC0-A25A-075009017C48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E7C84AF-3AA5-4AD5-96F2-4B6A888390E2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C713DB2-C2C9-4026-8754-769A1CA49AA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F5BF9CC-1FCA-43C3-919D-BD992A7AE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363E99A-06B5-436F-85C3-27B3F9CA8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D8DBE20-EDA9-454D-9A21-563BFB198044}"/>
              </a:ext>
            </a:extLst>
          </p:cNvPr>
          <p:cNvGrpSpPr/>
          <p:nvPr/>
        </p:nvGrpSpPr>
        <p:grpSpPr>
          <a:xfrm rot="10800000" flipH="1">
            <a:off x="7578063" y="3576917"/>
            <a:ext cx="3317736" cy="2072118"/>
            <a:chOff x="850264" y="744293"/>
            <a:chExt cx="11341335" cy="6344623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28A79208-59D7-4CB4-87A2-931405A26766}"/>
                </a:ext>
              </a:extLst>
            </p:cNvPr>
            <p:cNvGrpSpPr/>
            <p:nvPr/>
          </p:nvGrpSpPr>
          <p:grpSpPr>
            <a:xfrm>
              <a:off x="850264" y="744293"/>
              <a:ext cx="11341335" cy="6344623"/>
              <a:chOff x="850264" y="744293"/>
              <a:chExt cx="11341335" cy="6344623"/>
            </a:xfrm>
          </p:grpSpPr>
          <p:sp>
            <p:nvSpPr>
              <p:cNvPr id="57" name="任意多边形 3">
                <a:extLst>
                  <a:ext uri="{FF2B5EF4-FFF2-40B4-BE49-F238E27FC236}">
                    <a16:creationId xmlns:a16="http://schemas.microsoft.com/office/drawing/2014/main" id="{0B80D167-94A9-4E46-82CA-E5C3CF90E1F1}"/>
                  </a:ext>
                </a:extLst>
              </p:cNvPr>
              <p:cNvSpPr/>
              <p:nvPr/>
            </p:nvSpPr>
            <p:spPr>
              <a:xfrm>
                <a:off x="850264" y="744293"/>
                <a:ext cx="11341335" cy="634462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ADB9F9F3-30D4-4590-84CF-79FB16636C0D}"/>
                  </a:ext>
                </a:extLst>
              </p:cNvPr>
              <p:cNvGrpSpPr/>
              <p:nvPr/>
            </p:nvGrpSpPr>
            <p:grpSpPr>
              <a:xfrm flipH="1">
                <a:off x="9396022" y="803069"/>
                <a:ext cx="1573210" cy="303301"/>
                <a:chOff x="7840886" y="802382"/>
                <a:chExt cx="1547283" cy="303301"/>
              </a:xfrm>
            </p:grpSpPr>
            <p:sp>
              <p:nvSpPr>
                <p:cNvPr id="59" name="平行四边形 58">
                  <a:extLst>
                    <a:ext uri="{FF2B5EF4-FFF2-40B4-BE49-F238E27FC236}">
                      <a16:creationId xmlns:a16="http://schemas.microsoft.com/office/drawing/2014/main" id="{BA325FE6-DC74-4C10-8912-CE38627FDE4D}"/>
                    </a:ext>
                  </a:extLst>
                </p:cNvPr>
                <p:cNvSpPr/>
                <p:nvPr/>
              </p:nvSpPr>
              <p:spPr>
                <a:xfrm>
                  <a:off x="8797261" y="80238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0" name="平行四边形 59">
                  <a:extLst>
                    <a:ext uri="{FF2B5EF4-FFF2-40B4-BE49-F238E27FC236}">
                      <a16:creationId xmlns:a16="http://schemas.microsoft.com/office/drawing/2014/main" id="{007286FF-99C8-4AF4-A21F-48E676BA3C87}"/>
                    </a:ext>
                  </a:extLst>
                </p:cNvPr>
                <p:cNvSpPr/>
                <p:nvPr/>
              </p:nvSpPr>
              <p:spPr>
                <a:xfrm>
                  <a:off x="8325770" y="802383"/>
                  <a:ext cx="590910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61" name="平行四边形 60">
                  <a:extLst>
                    <a:ext uri="{FF2B5EF4-FFF2-40B4-BE49-F238E27FC236}">
                      <a16:creationId xmlns:a16="http://schemas.microsoft.com/office/drawing/2014/main" id="{AA0A8060-4740-49F6-BC08-14F92441EF78}"/>
                    </a:ext>
                  </a:extLst>
                </p:cNvPr>
                <p:cNvSpPr/>
                <p:nvPr/>
              </p:nvSpPr>
              <p:spPr>
                <a:xfrm>
                  <a:off x="7840886" y="802383"/>
                  <a:ext cx="590908" cy="303297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7BF7EB3-C4DB-473E-953D-2954E7C74417}"/>
                </a:ext>
              </a:extLst>
            </p:cNvPr>
            <p:cNvSpPr/>
            <p:nvPr/>
          </p:nvSpPr>
          <p:spPr>
            <a:xfrm>
              <a:off x="1509336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7B72BB7E-2A27-470A-8BA2-64E82457954F}"/>
                </a:ext>
              </a:extLst>
            </p:cNvPr>
            <p:cNvSpPr/>
            <p:nvPr/>
          </p:nvSpPr>
          <p:spPr>
            <a:xfrm>
              <a:off x="1994224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0B602F8B-4F68-412A-9B0F-E916A59C4A7A}"/>
                </a:ext>
              </a:extLst>
            </p:cNvPr>
            <p:cNvSpPr/>
            <p:nvPr/>
          </p:nvSpPr>
          <p:spPr>
            <a:xfrm>
              <a:off x="2465712" y="803756"/>
              <a:ext cx="590909" cy="301926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8A3A2E3C-023E-4F76-84D6-E2BB44CBFAB8}"/>
              </a:ext>
            </a:extLst>
          </p:cNvPr>
          <p:cNvSpPr txBox="1">
            <a:spLocks noChangeArrowheads="1"/>
          </p:cNvSpPr>
          <p:nvPr/>
        </p:nvSpPr>
        <p:spPr>
          <a:xfrm>
            <a:off x="7541969" y="3790797"/>
            <a:ext cx="3254564" cy="1644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如果有：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*p2;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p2=&amp;b[0][0];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FAC33761-ED5F-4874-B01D-B6E00AF66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7" b="19613"/>
          <a:stretch/>
        </p:blipFill>
        <p:spPr bwMode="auto">
          <a:xfrm>
            <a:off x="1948944" y="2489292"/>
            <a:ext cx="4315545" cy="414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13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778266" y="2286818"/>
            <a:ext cx="8144196" cy="1688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5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为指针，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为正整数，则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marL="12573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p+n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指向的地址开始的后面第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项数据的地址。</a:t>
            </a:r>
          </a:p>
          <a:p>
            <a:pPr marL="1257300" lvl="2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p-n: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指向的地址开始的前面第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项数据的地址。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90911" y="1987062"/>
            <a:ext cx="9210177" cy="2556062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6C09D72-E0DE-41AA-A7D3-78B63FF86D06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3BC778D-8EDA-41F5-879A-4A49FC8B3E42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D35D9681-0022-4678-9CE7-C655F95B296B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429D7CE2-E468-4734-86F5-DD1F63D594DF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F3C1A1B1-8BAF-489C-AD14-4F203488C45C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2A181200-03D8-42B4-8318-EF45CF6CB05F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4B35E3FE-A59B-4BC2-8AF4-5ED50CF8241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700D899F-1A35-4870-816B-AB7F32D4DF62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平行四边形 32">
                <a:extLst>
                  <a:ext uri="{FF2B5EF4-FFF2-40B4-BE49-F238E27FC236}">
                    <a16:creationId xmlns:a16="http://schemas.microsoft.com/office/drawing/2014/main" id="{DE61F002-19AC-4E77-9537-33299A2C0414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4E8852B0-64AF-4020-9F98-3DD3F446B6B7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732A8C6-3ABC-43C4-A0D7-9F41852845EF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指针运算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9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845FF7E6-7E44-4F07-BEAA-25CDD5E2A5BA}"/>
              </a:ext>
            </a:extLst>
          </p:cNvPr>
          <p:cNvSpPr txBox="1"/>
          <p:nvPr/>
        </p:nvSpPr>
        <p:spPr>
          <a:xfrm>
            <a:off x="2621763" y="2149261"/>
            <a:ext cx="670370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main()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   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a[]={1,2,3,4}, b[2][2]={{5,6}, {7,8}};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*p1=&amp;a[0], *p2=&amp;b[0][0];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i, j;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for (i=0; i&lt;4; i++)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&lt;&lt;"a["&lt;&lt;i&lt;&lt;"]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"&lt;&lt;p1+i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&lt;&lt;",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其中存储的数据为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"&lt;&lt;*(p1+i)&lt;&lt;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for (i=0; i&lt;2; i++)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for (j=0; j&lt;2; j++)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&lt;&lt;"b["&lt;&lt;i&lt;&lt;"]["&lt;&lt;j&lt;&lt;"]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"&lt;&lt;p2+i*2+j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&lt;&lt;",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其中存储的数据为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"&lt;&lt;*(p2+i*2+j)&lt;&lt;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return 0;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AD0D21-7E57-463D-A7FA-A788467A9E57}"/>
              </a:ext>
            </a:extLst>
          </p:cNvPr>
          <p:cNvGrpSpPr/>
          <p:nvPr/>
        </p:nvGrpSpPr>
        <p:grpSpPr>
          <a:xfrm>
            <a:off x="2327011" y="2061302"/>
            <a:ext cx="7163442" cy="4580130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60505FF-1925-4F2A-82CA-914E40B2C3C2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1A58C0A3-8603-45A8-890F-2F548B1167EA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707A84A4-CD86-4B08-A2DC-4DEC3F377B4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FA74EF92-E68F-4B89-AAEB-14CA30EFFA6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任意多边形 93">
                <a:extLst>
                  <a:ext uri="{FF2B5EF4-FFF2-40B4-BE49-F238E27FC236}">
                    <a16:creationId xmlns:a16="http://schemas.microsoft.com/office/drawing/2014/main" id="{688A1568-7D86-496A-B894-A5B6220CA45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B99EB866-9C75-465B-9616-AF5B7CAB85B8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809654-6541-47AA-9DE4-BD3002E8BD8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9A9CC9E-07F7-4279-90E3-B53F7965027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4184C7D-97FA-40CA-A7CB-2CF65159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09BAEFB-4C83-44E0-80C2-80C5ABD43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1E6B54D-4331-43E7-8581-2CF1B947CDBC}"/>
              </a:ext>
            </a:extLst>
          </p:cNvPr>
          <p:cNvGrpSpPr/>
          <p:nvPr/>
        </p:nvGrpSpPr>
        <p:grpSpPr>
          <a:xfrm>
            <a:off x="425599" y="943242"/>
            <a:ext cx="10823655" cy="1118060"/>
            <a:chOff x="425599" y="943242"/>
            <a:chExt cx="10823655" cy="111806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AC497C7-8190-4B0E-B092-20AA42ECD5F4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流程图: 手动输入 46">
              <a:extLst>
                <a:ext uri="{FF2B5EF4-FFF2-40B4-BE49-F238E27FC236}">
                  <a16:creationId xmlns:a16="http://schemas.microsoft.com/office/drawing/2014/main" id="{ECF3B2F2-28B6-4932-B2DF-521CEF09A103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5E520D7-A3BD-4F53-BEBD-9AA358E444E5}"/>
                </a:ext>
              </a:extLst>
            </p:cNvPr>
            <p:cNvSpPr txBox="1"/>
            <p:nvPr/>
          </p:nvSpPr>
          <p:spPr>
            <a:xfrm>
              <a:off x="425599" y="1230305"/>
              <a:ext cx="169645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</a:p>
            <a:p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06BC84F-BD9B-476C-A3C9-05CACF5A386F}"/>
                </a:ext>
              </a:extLst>
            </p:cNvPr>
            <p:cNvSpPr txBox="1"/>
            <p:nvPr/>
          </p:nvSpPr>
          <p:spPr>
            <a:xfrm>
              <a:off x="2230495" y="1192455"/>
              <a:ext cx="901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用指针变量操作数组。</a:t>
              </a: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368EA587-A89D-4A5D-9501-19D5B599AE7B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ADE1B63C-6B63-492D-9622-1B1B0441D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FDE0DFC2-5B67-4269-8775-6CF369405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F32C197-DB45-435D-BEDA-B64424419A04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970DBE54-81F5-4702-B6F3-2A6C49FEF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7750508A-9C78-4799-A610-27F860D99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67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2745856"/>
            <a:ext cx="9490812" cy="3905199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D8E2301-2D10-415C-9030-398D017EA500}"/>
              </a:ext>
            </a:extLst>
          </p:cNvPr>
          <p:cNvSpPr txBox="1"/>
          <p:nvPr/>
        </p:nvSpPr>
        <p:spPr>
          <a:xfrm>
            <a:off x="1972612" y="1039123"/>
            <a:ext cx="7668694" cy="1384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上面的程序中，指针变量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分别指向了元素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b[0][0]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的首地址，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p1+i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p2+i*2+j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则分别指向了元素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的首地址。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1EF995-306D-40D6-B589-33E911517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" t="-7638" r="-178" b="18808"/>
          <a:stretch/>
        </p:blipFill>
        <p:spPr bwMode="auto">
          <a:xfrm>
            <a:off x="2133134" y="2604652"/>
            <a:ext cx="8021613" cy="366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5D192C-B636-409D-8CD6-BA64CBDF3569}"/>
              </a:ext>
            </a:extLst>
          </p:cNvPr>
          <p:cNvGrpSpPr/>
          <p:nvPr/>
        </p:nvGrpSpPr>
        <p:grpSpPr>
          <a:xfrm>
            <a:off x="1772878" y="771228"/>
            <a:ext cx="8614490" cy="1788960"/>
            <a:chOff x="4188196" y="2127479"/>
            <a:chExt cx="3910692" cy="365079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D26C34A-C3AE-468A-A850-A97F78E6D965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1" name="任意多边形 93">
                <a:extLst>
                  <a:ext uri="{FF2B5EF4-FFF2-40B4-BE49-F238E27FC236}">
                    <a16:creationId xmlns:a16="http://schemas.microsoft.com/office/drawing/2014/main" id="{EE5E4351-BA1A-4BBA-8CB3-A659AC5E2A16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AC62AE04-7DEA-4F5F-9DA3-558869E7C2F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6D579991-212C-4715-95F1-505ECB69BCE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B2A85ECF-5C04-4C64-AC2C-EA7E6FBE58E9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A0FAC003-BE9C-4CD4-8465-587770B5E0EA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5232361-00A1-4E8E-BC4C-188456E191A8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E3A1487-F873-4461-9722-F5AA03975E57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BF011D8E-3241-4A72-9B48-1D0F3A7DF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46133E1-D120-4B7F-B22C-48E46FB7D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461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50251D8-3666-40C1-B72F-C82CEE7D6BF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327C256-F5E7-46F3-9810-98A95F42FA4C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C5839026-4236-4DF4-A015-6A665DB8508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96EAD29A-6025-41A8-8980-25FF63716C80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64B8DF6A-FCDE-4E63-BE0C-289F320E177E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7707E4BE-D307-436F-A857-F79B92A08F13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30F70DF1-1C66-46E0-8881-492255C3F705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52BF627C-459A-4219-936E-EC2142C9F01B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6CAB2C86-FB8B-4D38-B0F4-78D724D7EE9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F93B48E9-3EBD-49B4-9D28-925ABDA3C950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ACA8AB3-5E33-44B5-8281-2A952BC789C8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数组名与指针变量的区别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A269E0D-AE35-40ED-ABB2-2DBBAD67A82E}"/>
              </a:ext>
            </a:extLst>
          </p:cNvPr>
          <p:cNvSpPr txBox="1"/>
          <p:nvPr/>
        </p:nvSpPr>
        <p:spPr>
          <a:xfrm>
            <a:off x="1998872" y="1961440"/>
            <a:ext cx="8144196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a[4];</a:t>
            </a: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*p1=a;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*p1=&amp;a[0];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是指针常量，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它的值就是该数组的首地址、不可以改变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a=a+1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”或“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a=&amp;a[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”等给指针常量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的赋值运算都是错误的。</a:t>
            </a:r>
          </a:p>
          <a:p>
            <a:pPr marL="457200" indent="-457200">
              <a:lnSpc>
                <a:spcPct val="120000"/>
              </a:lnSpc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中存储的内存地址可以改变，如“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p1=p1+1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”或“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p1=&amp;a[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”等给指针变量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p1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的赋值运算都是正确的；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3D3A23C-F5FD-4B81-9BE0-7A338DE4DA44}"/>
              </a:ext>
            </a:extLst>
          </p:cNvPr>
          <p:cNvGrpSpPr/>
          <p:nvPr/>
        </p:nvGrpSpPr>
        <p:grpSpPr>
          <a:xfrm rot="10800000" flipH="1">
            <a:off x="1419316" y="1961439"/>
            <a:ext cx="9210177" cy="4391234"/>
            <a:chOff x="850263" y="1552756"/>
            <a:chExt cx="13416557" cy="4877076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2D97AA8-BD01-4860-9E53-0864348150F1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51" name="任意多边形 3">
                <a:extLst>
                  <a:ext uri="{FF2B5EF4-FFF2-40B4-BE49-F238E27FC236}">
                    <a16:creationId xmlns:a16="http://schemas.microsoft.com/office/drawing/2014/main" id="{E8AC785F-9204-4484-8249-8FEC9015FBFB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5BCFEBE-2397-44B3-B012-BCECEDCF32BF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53" name="平行四边形 52">
                  <a:extLst>
                    <a:ext uri="{FF2B5EF4-FFF2-40B4-BE49-F238E27FC236}">
                      <a16:creationId xmlns:a16="http://schemas.microsoft.com/office/drawing/2014/main" id="{C409E462-D35C-4DF6-8C36-37DE9C344E9F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平行四边形 53">
                  <a:extLst>
                    <a:ext uri="{FF2B5EF4-FFF2-40B4-BE49-F238E27FC236}">
                      <a16:creationId xmlns:a16="http://schemas.microsoft.com/office/drawing/2014/main" id="{775E6132-BE4E-41D8-BEA6-A2FA8C84D2B4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平行四边形 54">
                  <a:extLst>
                    <a:ext uri="{FF2B5EF4-FFF2-40B4-BE49-F238E27FC236}">
                      <a16:creationId xmlns:a16="http://schemas.microsoft.com/office/drawing/2014/main" id="{DA21B790-E17E-462A-958F-4430798BE581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8" name="平行四边形 47">
              <a:extLst>
                <a:ext uri="{FF2B5EF4-FFF2-40B4-BE49-F238E27FC236}">
                  <a16:creationId xmlns:a16="http://schemas.microsoft.com/office/drawing/2014/main" id="{06972685-116D-4376-9AE7-C22340B27465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平行四边形 48">
              <a:extLst>
                <a:ext uri="{FF2B5EF4-FFF2-40B4-BE49-F238E27FC236}">
                  <a16:creationId xmlns:a16="http://schemas.microsoft.com/office/drawing/2014/main" id="{4D7065A9-DE9C-452D-B00C-632E1F89CE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平行四边形 49">
              <a:extLst>
                <a:ext uri="{FF2B5EF4-FFF2-40B4-BE49-F238E27FC236}">
                  <a16:creationId xmlns:a16="http://schemas.microsoft.com/office/drawing/2014/main" id="{6E88BF78-5DA5-4846-9AA3-26210E034557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7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950251D8-3666-40C1-B72F-C82CEE7D6BF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5327C256-F5E7-46F3-9810-98A95F42FA4C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C5839026-4236-4DF4-A015-6A665DB8508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96EAD29A-6025-41A8-8980-25FF63716C80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平行四边形 38">
                <a:extLst>
                  <a:ext uri="{FF2B5EF4-FFF2-40B4-BE49-F238E27FC236}">
                    <a16:creationId xmlns:a16="http://schemas.microsoft.com/office/drawing/2014/main" id="{64B8DF6A-FCDE-4E63-BE0C-289F320E177E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7707E4BE-D307-436F-A857-F79B92A08F13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30F70DF1-1C66-46E0-8881-492255C3F705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52BF627C-459A-4219-936E-EC2142C9F01B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6CAB2C86-FB8B-4D38-B0F4-78D724D7EE9E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F93B48E9-3EBD-49B4-9D28-925ABDA3C950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ACA8AB3-5E33-44B5-8281-2A952BC789C8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下列形式等价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3AD0D21-7E57-463D-A7FA-A788467A9E57}"/>
              </a:ext>
            </a:extLst>
          </p:cNvPr>
          <p:cNvGrpSpPr/>
          <p:nvPr/>
        </p:nvGrpSpPr>
        <p:grpSpPr>
          <a:xfrm>
            <a:off x="1893378" y="1862426"/>
            <a:ext cx="7657437" cy="3296715"/>
            <a:chOff x="4188196" y="2127479"/>
            <a:chExt cx="3910692" cy="365079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60505FF-1925-4F2A-82CA-914E40B2C3C2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0" name="任意多边形 93">
                <a:extLst>
                  <a:ext uri="{FF2B5EF4-FFF2-40B4-BE49-F238E27FC236}">
                    <a16:creationId xmlns:a16="http://schemas.microsoft.com/office/drawing/2014/main" id="{1A58C0A3-8603-45A8-890F-2F548B1167EA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矩形: 圆角 37">
                <a:extLst>
                  <a:ext uri="{FF2B5EF4-FFF2-40B4-BE49-F238E27FC236}">
                    <a16:creationId xmlns:a16="http://schemas.microsoft.com/office/drawing/2014/main" id="{707A84A4-CD86-4B08-A2DC-4DEC3F377B4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:a16="http://schemas.microsoft.com/office/drawing/2014/main" id="{FA74EF92-E68F-4B89-AAEB-14CA30EFFA60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688A1568-7D86-496A-B894-A5B6220CA45C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任意多边形 93">
                <a:extLst>
                  <a:ext uri="{FF2B5EF4-FFF2-40B4-BE49-F238E27FC236}">
                    <a16:creationId xmlns:a16="http://schemas.microsoft.com/office/drawing/2014/main" id="{B99EB866-9C75-465B-9616-AF5B7CAB85B8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F9809654-6541-47AA-9DE4-BD3002E8BD83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1">
              <a:extLst>
                <a:ext uri="{FF2B5EF4-FFF2-40B4-BE49-F238E27FC236}">
                  <a16:creationId xmlns:a16="http://schemas.microsoft.com/office/drawing/2014/main" id="{D9A9CC9E-07F7-4279-90E3-B53F7965027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3">
              <a:extLst>
                <a:ext uri="{FF2B5EF4-FFF2-40B4-BE49-F238E27FC236}">
                  <a16:creationId xmlns:a16="http://schemas.microsoft.com/office/drawing/2014/main" id="{04184C7D-97FA-40CA-A7CB-2CF6515944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35">
              <a:extLst>
                <a:ext uri="{FF2B5EF4-FFF2-40B4-BE49-F238E27FC236}">
                  <a16:creationId xmlns:a16="http://schemas.microsoft.com/office/drawing/2014/main" id="{209BAEFB-4C83-44E0-80C2-80C5ABD43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2148188" y="2195672"/>
            <a:ext cx="70620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a[4];</a:t>
            </a:r>
          </a:p>
          <a:p>
            <a:pPr algn="just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*p1=a; //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*p1=&amp;a[0];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*(p1+i)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（或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*(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a+i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）可以写作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p1[i]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（或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a[i]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p1+i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（或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a+i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）也可以写作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&amp;p1[i]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（或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&amp;a[i]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ea typeface="微软雅黑" pitchFamily="34" charset="-122"/>
                <a:cs typeface="Times New Roman" panose="02020603050405020304" pitchFamily="18" charset="0"/>
              </a:rPr>
              <a:t>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9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548</Words>
  <Application>Microsoft Office PowerPoint</Application>
  <PresentationFormat>宽屏</PresentationFormat>
  <Paragraphs>69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101</cp:revision>
  <dcterms:created xsi:type="dcterms:W3CDTF">2018-07-20T07:37:48Z</dcterms:created>
  <dcterms:modified xsi:type="dcterms:W3CDTF">2018-08-01T10:56:47Z</dcterms:modified>
</cp:coreProperties>
</file>